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5" r:id="rId10"/>
    <p:sldId id="266" r:id="rId11"/>
    <p:sldId id="267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9B00AB-748C-496D-BAF3-A925171FF608}" v="45" dt="2026-06-19T04:34:15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>
        <p:scale>
          <a:sx n="75" d="100"/>
          <a:sy n="75" d="100"/>
        </p:scale>
        <p:origin x="965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3BECA-5D12-DD44-53B6-F995B0CA0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1164" y="1447799"/>
            <a:ext cx="10449671" cy="3329581"/>
          </a:xfrm>
        </p:spPr>
        <p:txBody>
          <a:bodyPr/>
          <a:lstStyle/>
          <a:p>
            <a:r>
              <a:rPr lang="en-US" dirty="0"/>
              <a:t>SiO2 Thickness Measurement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46E24B-5DE0-9349-62E3-DB32BA45C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willow Valeria Pichardo</a:t>
            </a:r>
          </a:p>
        </p:txBody>
      </p:sp>
    </p:spTree>
    <p:extLst>
      <p:ext uri="{BB962C8B-B14F-4D97-AF65-F5344CB8AC3E}">
        <p14:creationId xmlns:p14="http://schemas.microsoft.com/office/powerpoint/2010/main" val="947627765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B8A9CE-2C63-CCA5-4AEA-E32B39C0CE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2" t="7174" r="6873" b="14368"/>
          <a:stretch>
            <a:fillRect/>
          </a:stretch>
        </p:blipFill>
        <p:spPr>
          <a:xfrm>
            <a:off x="2651233" y="185680"/>
            <a:ext cx="6351427" cy="28337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FE3DE6-69CE-7B50-9ABB-7BFA351129ED}"/>
              </a:ext>
            </a:extLst>
          </p:cNvPr>
          <p:cNvSpPr txBox="1"/>
          <p:nvPr/>
        </p:nvSpPr>
        <p:spPr>
          <a:xfrm>
            <a:off x="2848576" y="3019395"/>
            <a:ext cx="595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Same graph as prior but without dark measurement. High vertical offset, 6.34 nm difference, .0259 increase in RMSE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28B0D6-9AA6-13A4-CB64-7E4F58259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61" y="3714010"/>
            <a:ext cx="5538953" cy="25761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52BB20-3F18-0665-312C-4808D485D56E}"/>
              </a:ext>
            </a:extLst>
          </p:cNvPr>
          <p:cNvSpPr txBox="1"/>
          <p:nvPr/>
        </p:nvSpPr>
        <p:spPr>
          <a:xfrm>
            <a:off x="215459" y="6344349"/>
            <a:ext cx="553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Wafer measured at 100ms int, no dark measurement, no sample averaging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40D4C1-E2BB-71E3-0819-5FDC54585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588" y="3714010"/>
            <a:ext cx="5087005" cy="260816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038382D-412F-8483-A2EF-64DC1A43BD5C}"/>
              </a:ext>
            </a:extLst>
          </p:cNvPr>
          <p:cNvSpPr txBox="1"/>
          <p:nvPr/>
        </p:nvSpPr>
        <p:spPr>
          <a:xfrm>
            <a:off x="6374521" y="6322178"/>
            <a:ext cx="5538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Same wafer as left, with averaging</a:t>
            </a:r>
          </a:p>
        </p:txBody>
      </p:sp>
    </p:spTree>
    <p:extLst>
      <p:ext uri="{BB962C8B-B14F-4D97-AF65-F5344CB8AC3E}">
        <p14:creationId xmlns:p14="http://schemas.microsoft.com/office/powerpoint/2010/main" val="2629610387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3055-B021-67FE-82C7-F47024CC1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4951058"/>
            <a:ext cx="8825657" cy="566738"/>
          </a:xfrm>
        </p:spPr>
        <p:txBody>
          <a:bodyPr/>
          <a:lstStyle/>
          <a:p>
            <a:r>
              <a:rPr lang="en-US" dirty="0"/>
              <a:t>Message on Ocean Optics Website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2FD3-4038-4D64-1012-A57BFE73B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83171" y="5517796"/>
            <a:ext cx="8825656" cy="493712"/>
          </a:xfrm>
        </p:spPr>
        <p:txBody>
          <a:bodyPr/>
          <a:lstStyle/>
          <a:p>
            <a:r>
              <a:rPr lang="en-US" dirty="0"/>
              <a:t>This could address the poor data &lt;450nm. Averaging helps resolve this issue, but truncating is often recommended.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BA0F6A-6DAA-DF03-4F79-FF779660E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68" y="1741170"/>
            <a:ext cx="11503264" cy="25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70080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267AC-CF03-9644-2834-B7F70321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1A7952-91F4-0830-F13D-0153EF671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4834501" cy="4195481"/>
          </a:xfrm>
        </p:spPr>
        <p:txBody>
          <a:bodyPr>
            <a:normAutofit fontScale="92500"/>
          </a:bodyPr>
          <a:lstStyle/>
          <a:p>
            <a:r>
              <a:rPr lang="en-US" dirty="0"/>
              <a:t>Spectrometry is heavily accessible to undergraduates utilizing this device</a:t>
            </a:r>
          </a:p>
          <a:p>
            <a:pPr lvl="1"/>
            <a:r>
              <a:rPr lang="en-US" dirty="0"/>
              <a:t>Quick training and data turnaround</a:t>
            </a:r>
          </a:p>
          <a:p>
            <a:r>
              <a:rPr lang="en-US" dirty="0"/>
              <a:t>Database of other wafers and their reflective indices</a:t>
            </a:r>
          </a:p>
          <a:p>
            <a:pPr lvl="1"/>
            <a:r>
              <a:rPr lang="en-US" dirty="0"/>
              <a:t>Drop down menu to select structure of the wafer</a:t>
            </a:r>
          </a:p>
          <a:p>
            <a:r>
              <a:rPr lang="en-US" dirty="0"/>
              <a:t>Housed in a more dedicated setup</a:t>
            </a:r>
          </a:p>
          <a:p>
            <a:pPr lvl="1"/>
            <a:r>
              <a:rPr lang="en-US" dirty="0"/>
              <a:t>As to not occupy one of the central microscopes of the lab</a:t>
            </a:r>
          </a:p>
          <a:p>
            <a:r>
              <a:rPr lang="en-US" dirty="0"/>
              <a:t>Compare to ellipsometer data to determine true accuracy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40CB30-BFB4-A0AB-9769-83AFBE046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3990" y="1030147"/>
            <a:ext cx="6248127" cy="53751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36C95F-E6F8-2993-6F6D-72A6825B9457}"/>
              </a:ext>
            </a:extLst>
          </p:cNvPr>
          <p:cNvSpPr txBox="1"/>
          <p:nvPr/>
        </p:nvSpPr>
        <p:spPr>
          <a:xfrm>
            <a:off x="5862320" y="6405282"/>
            <a:ext cx="5699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Check out the report on my website: willowpichardo.com</a:t>
            </a:r>
          </a:p>
        </p:txBody>
      </p:sp>
    </p:spTree>
    <p:extLst>
      <p:ext uri="{BB962C8B-B14F-4D97-AF65-F5344CB8AC3E}">
        <p14:creationId xmlns:p14="http://schemas.microsoft.com/office/powerpoint/2010/main" val="231394326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3E502-2053-429B-5C80-53E987049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5A6AD-571F-20DB-22B0-27C0FF9D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4430385" cy="4195481"/>
          </a:xfrm>
        </p:spPr>
        <p:txBody>
          <a:bodyPr/>
          <a:lstStyle/>
          <a:p>
            <a:r>
              <a:rPr lang="en-US" dirty="0"/>
              <a:t>Currently unable to determine thickness quickly, with (relatively) inexpensive equipment</a:t>
            </a:r>
          </a:p>
          <a:p>
            <a:r>
              <a:rPr lang="en-US" dirty="0"/>
              <a:t>Knowledge crucial to producing desirable characteristics and repeatable results</a:t>
            </a:r>
          </a:p>
          <a:p>
            <a:r>
              <a:rPr lang="en-US" dirty="0"/>
              <a:t>Current measurement takes a long time, utilizes expensive equipment, and is highly complex</a:t>
            </a:r>
          </a:p>
        </p:txBody>
      </p:sp>
      <p:pic>
        <p:nvPicPr>
          <p:cNvPr id="5" name="Picture 4" descr="Spectroscopic Ellipsometry: Basic Concepts - HORIBA">
            <a:extLst>
              <a:ext uri="{FF2B5EF4-FFF2-40B4-BE49-F238E27FC236}">
                <a16:creationId xmlns:a16="http://schemas.microsoft.com/office/drawing/2014/main" id="{60E85E12-04FB-7F5B-2CD5-8F6CB641B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540" y="1412631"/>
            <a:ext cx="3150801" cy="2213438"/>
          </a:xfrm>
          <a:prstGeom prst="rect">
            <a:avLst/>
          </a:prstGeom>
        </p:spPr>
      </p:pic>
      <p:pic>
        <p:nvPicPr>
          <p:cNvPr id="6" name="Picture 5" descr="Spectroscopic Ellipsometer Options and Accessories - HORIBA">
            <a:extLst>
              <a:ext uri="{FF2B5EF4-FFF2-40B4-BE49-F238E27FC236}">
                <a16:creationId xmlns:a16="http://schemas.microsoft.com/office/drawing/2014/main" id="{93704527-15CB-5BD0-BEBF-ACC7C9E92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606" y="3835327"/>
            <a:ext cx="3512668" cy="233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6852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E3E56B-E60F-A909-B46A-84070D56C0F2}"/>
              </a:ext>
            </a:extLst>
          </p:cNvPr>
          <p:cNvSpPr/>
          <p:nvPr/>
        </p:nvSpPr>
        <p:spPr>
          <a:xfrm>
            <a:off x="4709160" y="2865120"/>
            <a:ext cx="2199289" cy="43434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3E6C75-0C33-9660-347E-F163454D4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8C434-6CC1-438E-49A0-761BDE07D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4501329" cy="4195481"/>
          </a:xfrm>
        </p:spPr>
        <p:txBody>
          <a:bodyPr/>
          <a:lstStyle/>
          <a:p>
            <a:r>
              <a:rPr lang="en-US" dirty="0"/>
              <a:t>Ocean Optics HR2000+</a:t>
            </a:r>
          </a:p>
          <a:p>
            <a:r>
              <a:rPr lang="en-US" dirty="0"/>
              <a:t>Returns Intensity vs Wavelength in graphic and csv form</a:t>
            </a:r>
          </a:p>
          <a:p>
            <a:r>
              <a:rPr lang="en-US" dirty="0"/>
              <a:t>Attached to microscope utilizing 3D printed mounting piece, courtesy of Gordon Levasseur</a:t>
            </a:r>
          </a:p>
          <a:p>
            <a:r>
              <a:rPr lang="en-US" dirty="0"/>
              <a:t>Is very quickly set up (a few minutes), relatively cheap ($5,000 vs $50,000+), easy to train and use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402843-5B0C-797B-89E6-120C2BF9A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236" y="673976"/>
            <a:ext cx="4132536" cy="5510048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C779C1F8-054D-D31C-0C90-9E1B924035EC}"/>
              </a:ext>
            </a:extLst>
          </p:cNvPr>
          <p:cNvSpPr/>
          <p:nvPr/>
        </p:nvSpPr>
        <p:spPr>
          <a:xfrm rot="3343422">
            <a:off x="7502005" y="1006544"/>
            <a:ext cx="1335965" cy="280718"/>
          </a:xfrm>
          <a:prstGeom prst="rightArrow">
            <a:avLst>
              <a:gd name="adj1" fmla="val 4009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87E3ED-E4E2-0971-02D2-72E2BBD455D1}"/>
              </a:ext>
            </a:extLst>
          </p:cNvPr>
          <p:cNvSpPr txBox="1"/>
          <p:nvPr/>
        </p:nvSpPr>
        <p:spPr>
          <a:xfrm>
            <a:off x="6462879" y="147849"/>
            <a:ext cx="2199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Optic Coupler inserted into microscope eyepiece tube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110E46B-75BE-0756-2BD6-7ECC13141D30}"/>
              </a:ext>
            </a:extLst>
          </p:cNvPr>
          <p:cNvSpPr/>
          <p:nvPr/>
        </p:nvSpPr>
        <p:spPr>
          <a:xfrm rot="21095433">
            <a:off x="7407411" y="6043665"/>
            <a:ext cx="1335965" cy="280718"/>
          </a:xfrm>
          <a:prstGeom prst="rightArrow">
            <a:avLst>
              <a:gd name="adj1" fmla="val 4009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8E701C-5E49-F961-F693-CAEBD27E34D9}"/>
              </a:ext>
            </a:extLst>
          </p:cNvPr>
          <p:cNvSpPr txBox="1"/>
          <p:nvPr/>
        </p:nvSpPr>
        <p:spPr>
          <a:xfrm>
            <a:off x="5715522" y="6196356"/>
            <a:ext cx="21992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Ocean Optics HR2000+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B99E31-E1C0-729A-503E-A786DA451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455" y="2965144"/>
            <a:ext cx="2044697" cy="25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81715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11136-C7F4-812F-0A33-42A81BBAA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BA504-F7CA-A4C9-DD03-12A2EE197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4512628" cy="4195481"/>
          </a:xfrm>
        </p:spPr>
        <p:txBody>
          <a:bodyPr/>
          <a:lstStyle/>
          <a:p>
            <a:r>
              <a:rPr lang="en-US" dirty="0"/>
              <a:t>Utilizes Fresnel equations to extract reflectance: R(λ)</a:t>
            </a:r>
          </a:p>
          <a:p>
            <a:r>
              <a:rPr lang="en-US" dirty="0"/>
              <a:t>Assumes singular, thin film, on top of a “semi-infinite” wafer</a:t>
            </a:r>
          </a:p>
          <a:p>
            <a:pPr lvl="1"/>
            <a:r>
              <a:rPr lang="en-US" dirty="0"/>
              <a:t>This model can possibly work with more layers</a:t>
            </a:r>
          </a:p>
          <a:p>
            <a:r>
              <a:rPr lang="en-US" dirty="0"/>
              <a:t>Assumes normal incidence of light to simplify Fresnel calculations</a:t>
            </a:r>
          </a:p>
          <a:p>
            <a:pPr lvl="1"/>
            <a:r>
              <a:rPr lang="en-US" dirty="0"/>
              <a:t>Experimentally enforced by microscope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05CE02-9F76-8156-90A9-E52CB99DD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6607" y="3976772"/>
            <a:ext cx="1691639" cy="625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48A38E-87E0-AC15-0AEC-A5AC7E20E57A}"/>
              </a:ext>
            </a:extLst>
          </p:cNvPr>
          <p:cNvSpPr txBox="1"/>
          <p:nvPr/>
        </p:nvSpPr>
        <p:spPr>
          <a:xfrm>
            <a:off x="9686607" y="4587439"/>
            <a:ext cx="19126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Phase accumulation when inside a medium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52E7FA-B082-1104-5B5D-A52E08F44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9229" y="399030"/>
            <a:ext cx="1691640" cy="8865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1D473E-F679-C7CD-93CA-3F79AD823885}"/>
              </a:ext>
            </a:extLst>
          </p:cNvPr>
          <p:cNvSpPr txBox="1"/>
          <p:nvPr/>
        </p:nvSpPr>
        <p:spPr>
          <a:xfrm>
            <a:off x="9669229" y="1285535"/>
            <a:ext cx="16916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Amplitude Reflection Coefficient @ Normal Incidence.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3580D2-31B5-14E6-F6FC-B6C690F9B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6607" y="2052918"/>
            <a:ext cx="1674262" cy="9400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6E8E83-7F27-4500-C6F6-AEC51CAC976B}"/>
              </a:ext>
            </a:extLst>
          </p:cNvPr>
          <p:cNvSpPr txBox="1"/>
          <p:nvPr/>
        </p:nvSpPr>
        <p:spPr>
          <a:xfrm>
            <a:off x="9669229" y="2992925"/>
            <a:ext cx="16916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Amplitude Transmission Coefficient @ Normal Incidence.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D9615F7-D00E-7B23-2BFB-F4AA1DCB94C7}"/>
              </a:ext>
            </a:extLst>
          </p:cNvPr>
          <p:cNvSpPr txBox="1">
            <a:spLocks/>
          </p:cNvSpPr>
          <p:nvPr/>
        </p:nvSpPr>
        <p:spPr>
          <a:xfrm>
            <a:off x="6342853" y="2307569"/>
            <a:ext cx="3430589" cy="21708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Four</a:t>
            </a:r>
          </a:p>
          <a:p>
            <a:r>
              <a:rPr lang="en-US" dirty="0"/>
              <a:t>Principle</a:t>
            </a:r>
          </a:p>
          <a:p>
            <a:r>
              <a:rPr lang="en-US" dirty="0"/>
              <a:t>Equations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766471-B2D7-3D23-4976-5CB4804441CF}"/>
              </a:ext>
            </a:extLst>
          </p:cNvPr>
          <p:cNvCxnSpPr>
            <a:cxnSpLocks/>
          </p:cNvCxnSpPr>
          <p:nvPr/>
        </p:nvCxnSpPr>
        <p:spPr>
          <a:xfrm>
            <a:off x="9334500" y="307295"/>
            <a:ext cx="0" cy="6184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BA79C162-63F3-3741-F4DE-9F67290DE0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607" y="5214111"/>
            <a:ext cx="1674262" cy="6994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E31EB04-2342-F65B-8E3D-7FB1559EDB28}"/>
              </a:ext>
            </a:extLst>
          </p:cNvPr>
          <p:cNvSpPr txBox="1"/>
          <p:nvPr/>
        </p:nvSpPr>
        <p:spPr>
          <a:xfrm>
            <a:off x="9644206" y="5913525"/>
            <a:ext cx="199742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Fresnel Power Reflectance</a:t>
            </a:r>
          </a:p>
        </p:txBody>
      </p:sp>
    </p:spTree>
    <p:extLst>
      <p:ext uri="{BB962C8B-B14F-4D97-AF65-F5344CB8AC3E}">
        <p14:creationId xmlns:p14="http://schemas.microsoft.com/office/powerpoint/2010/main" val="200383531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E6532B-617A-6AF5-23BA-03A9C93BA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91" y="0"/>
            <a:ext cx="6578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45431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84086-A353-1CA8-E422-3D52EA23A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99686-3E69-AB3E-C237-179205A42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4619571" cy="4195481"/>
          </a:xfrm>
        </p:spPr>
        <p:txBody>
          <a:bodyPr/>
          <a:lstStyle/>
          <a:p>
            <a:r>
              <a:rPr lang="en-US" dirty="0"/>
              <a:t>Intakes a reference file and sample file</a:t>
            </a:r>
          </a:p>
          <a:p>
            <a:r>
              <a:rPr lang="en-US" dirty="0"/>
              <a:t>Subtracts the experimental data from the model equation, and optimizes for least square minimum error</a:t>
            </a:r>
          </a:p>
          <a:p>
            <a:r>
              <a:rPr lang="en-US" dirty="0"/>
              <a:t>Outputs graph of measured reflectance data and overlayed model of best fit</a:t>
            </a:r>
          </a:p>
          <a:p>
            <a:r>
              <a:rPr lang="en-US" dirty="0"/>
              <a:t>Displays thickness and RMSE error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6D5832-C0BF-319D-7B33-A31A65878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661" y="1575379"/>
            <a:ext cx="5995915" cy="333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14495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3C8A5-C382-F9C6-861F-42065F7F3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D436D-8709-0EF3-9D2B-9252C78A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AD27F-30B1-D401-013D-AB86AD6AF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4619571" cy="4195481"/>
          </a:xfrm>
        </p:spPr>
        <p:txBody>
          <a:bodyPr/>
          <a:lstStyle/>
          <a:p>
            <a:r>
              <a:rPr lang="en-US" dirty="0"/>
              <a:t>Intakes a reference file and sample file</a:t>
            </a:r>
          </a:p>
          <a:p>
            <a:r>
              <a:rPr lang="en-US" dirty="0"/>
              <a:t>Subtracts the experimental data from the model equation, and optimizes for least square minimum error</a:t>
            </a:r>
          </a:p>
          <a:p>
            <a:r>
              <a:rPr lang="en-US" dirty="0"/>
              <a:t>Outputs graph of measured reflectance data and overlayed model of best fit</a:t>
            </a:r>
          </a:p>
          <a:p>
            <a:r>
              <a:rPr lang="en-US" dirty="0"/>
              <a:t>Displays thickness and RMSE error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BE9BA8-2267-3456-39F7-26AC18F1F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16" y="114300"/>
            <a:ext cx="11916767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274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BAB42-3DDC-BDBB-5716-FB25A8456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1DAE7-E3FB-151C-7D80-81385919C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4627454" cy="4195481"/>
          </a:xfrm>
        </p:spPr>
        <p:txBody>
          <a:bodyPr/>
          <a:lstStyle/>
          <a:p>
            <a:r>
              <a:rPr lang="en-US" dirty="0"/>
              <a:t>Minimal error when utilizing consistent lab practices</a:t>
            </a:r>
          </a:p>
          <a:p>
            <a:pPr lvl="1"/>
            <a:r>
              <a:rPr lang="en-US" dirty="0"/>
              <a:t>Subtract “dark” noise by using 45</a:t>
            </a:r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º silicon wafer to acquire dark measurement and subtracting from collected data</a:t>
            </a:r>
          </a:p>
          <a:p>
            <a:pPr lvl="1"/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Use multiple samples and average, or increase integration time</a:t>
            </a:r>
          </a:p>
          <a:p>
            <a:pPr lvl="2"/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Ensure not to saturate the sensitive spectrometer</a:t>
            </a:r>
          </a:p>
          <a:p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Best results with measured 90.36nm wafer and .0097 </a:t>
            </a:r>
            <a:r>
              <a:rPr lang="en-US" dirty="0" err="1">
                <a:latin typeface="Lao UI" panose="020B0502040204020203" pitchFamily="34" charset="0"/>
                <a:cs typeface="Lao UI" panose="020B0502040204020203" pitchFamily="34" charset="0"/>
              </a:rPr>
              <a:t>rmse</a:t>
            </a:r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 @ 100ms int</a:t>
            </a:r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F23DA2-FA14-477B-8986-4EB06DC98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767" y="1853248"/>
            <a:ext cx="6169427" cy="320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40290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2D0F3-6939-0F00-0056-9B75E92D4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3B240-1431-1581-398E-CBBF1B91F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5C16D-1EB1-DC84-FB43-2F891FDA4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4627454" cy="4195481"/>
          </a:xfrm>
        </p:spPr>
        <p:txBody>
          <a:bodyPr/>
          <a:lstStyle/>
          <a:p>
            <a:r>
              <a:rPr lang="en-US" dirty="0"/>
              <a:t>Minimal error when utilizing consistent lab practices</a:t>
            </a:r>
          </a:p>
          <a:p>
            <a:pPr lvl="1"/>
            <a:r>
              <a:rPr lang="en-US" dirty="0"/>
              <a:t>Subtract “dark” noise by using 45</a:t>
            </a:r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º silicon wafer to acquire dark measurement and subtracting from collected data</a:t>
            </a:r>
          </a:p>
          <a:p>
            <a:pPr lvl="1"/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Use multiple samples and average, or increase integration time</a:t>
            </a:r>
          </a:p>
          <a:p>
            <a:pPr lvl="2"/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Ensure not to saturate the sensitive spectrometer</a:t>
            </a:r>
          </a:p>
          <a:p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Best results with measured 90.36nm wafer and .0097 </a:t>
            </a:r>
            <a:r>
              <a:rPr lang="en-US" dirty="0" err="1">
                <a:latin typeface="Lao UI" panose="020B0502040204020203" pitchFamily="34" charset="0"/>
                <a:cs typeface="Lao UI" panose="020B0502040204020203" pitchFamily="34" charset="0"/>
              </a:rPr>
              <a:t>rmse</a:t>
            </a:r>
            <a:r>
              <a:rPr lang="en-US" dirty="0">
                <a:latin typeface="Lao UI" panose="020B0502040204020203" pitchFamily="34" charset="0"/>
                <a:cs typeface="Lao UI" panose="020B0502040204020203" pitchFamily="34" charset="0"/>
              </a:rPr>
              <a:t> @ 100ms int</a:t>
            </a:r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C8C5DE-8A73-D557-28B1-E3A2A708F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60" y="452718"/>
            <a:ext cx="11811409" cy="6137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A9A418-8943-86E4-4F08-C396F492A382}"/>
              </a:ext>
            </a:extLst>
          </p:cNvPr>
          <p:cNvSpPr txBox="1"/>
          <p:nvPr/>
        </p:nvSpPr>
        <p:spPr>
          <a:xfrm>
            <a:off x="8013205" y="5212053"/>
            <a:ext cx="2611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Error: .0097/90.36 = .0107% error!</a:t>
            </a:r>
          </a:p>
        </p:txBody>
      </p:sp>
    </p:spTree>
    <p:extLst>
      <p:ext uri="{BB962C8B-B14F-4D97-AF65-F5344CB8AC3E}">
        <p14:creationId xmlns:p14="http://schemas.microsoft.com/office/powerpoint/2010/main" val="40828334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524</Words>
  <Application>Microsoft Office PowerPoint</Application>
  <PresentationFormat>Widescreen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Century Gothic</vt:lpstr>
      <vt:lpstr>Lao UI</vt:lpstr>
      <vt:lpstr>Wingdings 3</vt:lpstr>
      <vt:lpstr>Ion</vt:lpstr>
      <vt:lpstr>SiO2 Thickness Measurement Program</vt:lpstr>
      <vt:lpstr>Motivation</vt:lpstr>
      <vt:lpstr>Spectrometer</vt:lpstr>
      <vt:lpstr>Model</vt:lpstr>
      <vt:lpstr>PowerPoint Presentation</vt:lpstr>
      <vt:lpstr>Program</vt:lpstr>
      <vt:lpstr>Program</vt:lpstr>
      <vt:lpstr>Results</vt:lpstr>
      <vt:lpstr>Results</vt:lpstr>
      <vt:lpstr>PowerPoint Presentation</vt:lpstr>
      <vt:lpstr>Message on Ocean Optics Website</vt:lpstr>
      <vt:lpstr>Future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SiO2 Thickness Measurement Program</dc:title>
  <dc:creator>Pichardo, Willow</dc:creator>
  <cp:lastModifiedBy>Pichardo, Willow</cp:lastModifiedBy>
  <cp:revision>3</cp:revision>
  <dcterms:created xsi:type="dcterms:W3CDTF">2026-06-18T22:22:39Z</dcterms:created>
  <dcterms:modified xsi:type="dcterms:W3CDTF">2026-06-19T05:03:57Z</dcterms:modified>
</cp:coreProperties>
</file>